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4" r:id="rId2"/>
    <p:sldId id="266" r:id="rId3"/>
    <p:sldId id="267" r:id="rId4"/>
    <p:sldId id="268" r:id="rId5"/>
    <p:sldId id="273" r:id="rId6"/>
    <p:sldId id="274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279" r:id="rId22"/>
    <p:sldId id="315" r:id="rId23"/>
    <p:sldId id="316" r:id="rId24"/>
    <p:sldId id="317" r:id="rId25"/>
    <p:sldId id="331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6" r:id="rId34"/>
    <p:sldId id="327" r:id="rId35"/>
    <p:sldId id="328" r:id="rId36"/>
    <p:sldId id="329" r:id="rId37"/>
    <p:sldId id="330" r:id="rId38"/>
    <p:sldId id="299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0F1"/>
    <a:srgbClr val="076DC1"/>
    <a:srgbClr val="F47349"/>
    <a:srgbClr val="02918B"/>
    <a:srgbClr val="015672"/>
    <a:srgbClr val="E44B42"/>
    <a:srgbClr val="00AF50"/>
    <a:srgbClr val="00F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0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8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01478" y="64311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bg2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schemeClr val="bg2"/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schemeClr val="bg2"/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schemeClr val="bg2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schemeClr val="bg2"/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schemeClr val="bg2"/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schemeClr val="bg2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bg2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2022/8/29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原创设计师QQ598969553          _14"/>
          <p:cNvSpPr txBox="1">
            <a:spLocks noChangeArrowheads="1"/>
          </p:cNvSpPr>
          <p:nvPr/>
        </p:nvSpPr>
        <p:spPr bwMode="auto">
          <a:xfrm>
            <a:off x="681520" y="3928575"/>
            <a:ext cx="11139578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6000" b="1" dirty="0" smtClean="0">
                <a:solidFill>
                  <a:srgbClr val="076D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辽宁省科技厅专家征集操作指南</a:t>
            </a:r>
            <a:endParaRPr lang="zh-CN" sz="6000" b="1" dirty="0">
              <a:solidFill>
                <a:srgbClr val="076D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936205" y="1293019"/>
            <a:ext cx="1417580" cy="1904367"/>
            <a:chOff x="814328" y="3219264"/>
            <a:chExt cx="1356392" cy="458500"/>
          </a:xfrm>
        </p:grpSpPr>
        <p:grpSp>
          <p:nvGrpSpPr>
            <p:cNvPr id="37" name="组合 36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圆角矩形 38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ysClr val="window" lastClr="FFFFFF">
                      <a:lumMod val="9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38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375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微软雅黑" pitchFamily="34" charset="-122"/>
                  <a:cs typeface="宋体" pitchFamily="2" charset="-122"/>
                </a:rPr>
                <a:t>2</a:t>
              </a:r>
              <a:endParaRPr kumimoji="0" lang="zh-CN" altLang="zh-CN" sz="12375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96480" y="1293019"/>
            <a:ext cx="1417580" cy="1904367"/>
            <a:chOff x="814328" y="3219264"/>
            <a:chExt cx="1356392" cy="458500"/>
          </a:xfrm>
        </p:grpSpPr>
        <p:grpSp>
          <p:nvGrpSpPr>
            <p:cNvPr id="42" name="组合 41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ysClr val="window" lastClr="FFFFFF">
                      <a:lumMod val="9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43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375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微软雅黑" pitchFamily="34" charset="-122"/>
                  <a:cs typeface="宋体" pitchFamily="2" charset="-122"/>
                </a:rPr>
                <a:t>0</a:t>
              </a:r>
              <a:endParaRPr kumimoji="0" lang="zh-CN" altLang="zh-CN" sz="12375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56756" y="1293019"/>
            <a:ext cx="1417580" cy="1904367"/>
            <a:chOff x="814328" y="3219264"/>
            <a:chExt cx="1356392" cy="458500"/>
          </a:xfrm>
        </p:grpSpPr>
        <p:grpSp>
          <p:nvGrpSpPr>
            <p:cNvPr id="49" name="组合 48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圆角矩形 5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ysClr val="window" lastClr="FFFFFF">
                      <a:lumMod val="9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56" name="圆角矩形 55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50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375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宋体" pitchFamily="2" charset="-122"/>
                </a:rPr>
                <a:t>1</a:t>
              </a:r>
              <a:endParaRPr kumimoji="0" lang="zh-CN" altLang="zh-CN" sz="12375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617031" y="1293019"/>
            <a:ext cx="1417580" cy="1904367"/>
            <a:chOff x="814328" y="3219264"/>
            <a:chExt cx="1356392" cy="458500"/>
          </a:xfrm>
        </p:grpSpPr>
        <p:grpSp>
          <p:nvGrpSpPr>
            <p:cNvPr id="58" name="组合 57"/>
            <p:cNvGrpSpPr/>
            <p:nvPr/>
          </p:nvGrpSpPr>
          <p:grpSpPr>
            <a:xfrm>
              <a:off x="814328" y="3219334"/>
              <a:ext cx="1356392" cy="432536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圆角矩形 5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ysClr val="window" lastClr="FFFFFF">
                      <a:lumMod val="95000"/>
                    </a:sysClr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351927" y="1373342"/>
                <a:ext cx="3742173" cy="2584452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189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gency FB" panose="020B0503020202020204" pitchFamily="34" charset="0"/>
                  <a:ea typeface="宋体"/>
                  <a:cs typeface="+mn-cs"/>
                </a:endParaRPr>
              </a:p>
            </p:txBody>
          </p:sp>
        </p:grpSp>
        <p:sp>
          <p:nvSpPr>
            <p:cNvPr id="59" name="TextBox 135"/>
            <p:cNvSpPr txBox="1"/>
            <p:nvPr/>
          </p:nvSpPr>
          <p:spPr>
            <a:xfrm>
              <a:off x="1098605" y="3219264"/>
              <a:ext cx="787838" cy="4585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375" kern="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  <a:cs typeface="宋体" pitchFamily="2" charset="-122"/>
                </a:rPr>
                <a:t>9</a:t>
              </a:r>
              <a:endParaRPr kumimoji="0" lang="zh-CN" altLang="zh-CN" sz="12375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gency FB" panose="020B0503020202020204" pitchFamily="34" charset="0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569545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在登录页面输入账号、密码进行登录。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9" y="1658231"/>
            <a:ext cx="10253031" cy="491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120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进入平台后选择“计划项目管理系统”。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1" y="1779207"/>
            <a:ext cx="10232774" cy="47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492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进入计划项目管理系统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后，点击 “单位信息管理”菜单。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2" y="1799437"/>
            <a:ext cx="10119135" cy="477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1748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9093682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进入“单位信息维护”后，将单位信息、财务信息与附件信息维护完成后，点击提交后等待初审单位审核。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2" y="1876555"/>
            <a:ext cx="9947136" cy="473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4487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9093682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进入“单位信息维护”后，将单位信息、财务信息与附件信息维护完成后，点击提交后等待初审单位审核。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2" y="1790758"/>
            <a:ext cx="10654405" cy="480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5714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9093682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进入“单位信息维护”后，将单位信息、财务信息与附件信息维护完成后，点击提交后等待初审单位审核。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81" y="1736198"/>
            <a:ext cx="10654405" cy="488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195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02.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二级账号注册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登录辽宁省科技创新综合信息平台（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http://218.60.151.64/web/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），点击右上角“注册”，进入注册页面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4" y="1876555"/>
            <a:ext cx="11234158" cy="47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72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02.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二级账号注册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进入注册页面后现选择“申报单位二级用户”。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1" y="1658231"/>
            <a:ext cx="10635667" cy="49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8252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02.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二级账号注册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836843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 “申报单位一级用户”页面后，根据要求维护相应信息，点击“确认注册”后联系单位账号管理员审核。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36" y="1741638"/>
            <a:ext cx="9993391" cy="48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653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03.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一级用户审批二级账号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836843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一级账号审批通过后，登录账号，进入平台后选择“计划项目管理系统”。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0" y="1585701"/>
            <a:ext cx="11225325" cy="51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03949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935000" y="-630828"/>
            <a:ext cx="5900052" cy="8013492"/>
            <a:chOff x="-232228" y="1039199"/>
            <a:chExt cx="3323772" cy="1854970"/>
          </a:xfrm>
        </p:grpSpPr>
        <p:sp>
          <p:nvSpPr>
            <p:cNvPr id="29" name="椭圆 4"/>
            <p:cNvSpPr/>
            <p:nvPr/>
          </p:nvSpPr>
          <p:spPr>
            <a:xfrm>
              <a:off x="-232228" y="1039199"/>
              <a:ext cx="3323772" cy="1854970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1B0F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4"/>
            <p:cNvSpPr/>
            <p:nvPr/>
          </p:nvSpPr>
          <p:spPr>
            <a:xfrm>
              <a:off x="-57234" y="1139365"/>
              <a:ext cx="2975428" cy="1660562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76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Freeform 127"/>
          <p:cNvSpPr>
            <a:spLocks/>
          </p:cNvSpPr>
          <p:nvPr/>
        </p:nvSpPr>
        <p:spPr bwMode="auto">
          <a:xfrm>
            <a:off x="1609369" y="2304886"/>
            <a:ext cx="1395896" cy="1245656"/>
          </a:xfrm>
          <a:custGeom>
            <a:avLst/>
            <a:gdLst>
              <a:gd name="T0" fmla="*/ 129 w 250"/>
              <a:gd name="T1" fmla="*/ 0 h 223"/>
              <a:gd name="T2" fmla="*/ 136 w 250"/>
              <a:gd name="T3" fmla="*/ 5 h 223"/>
              <a:gd name="T4" fmla="*/ 247 w 250"/>
              <a:gd name="T5" fmla="*/ 116 h 223"/>
              <a:gd name="T6" fmla="*/ 249 w 250"/>
              <a:gd name="T7" fmla="*/ 120 h 223"/>
              <a:gd name="T8" fmla="*/ 250 w 250"/>
              <a:gd name="T9" fmla="*/ 122 h 223"/>
              <a:gd name="T10" fmla="*/ 250 w 250"/>
              <a:gd name="T11" fmla="*/ 123 h 223"/>
              <a:gd name="T12" fmla="*/ 249 w 250"/>
              <a:gd name="T13" fmla="*/ 126 h 223"/>
              <a:gd name="T14" fmla="*/ 246 w 250"/>
              <a:gd name="T15" fmla="*/ 127 h 223"/>
              <a:gd name="T16" fmla="*/ 242 w 250"/>
              <a:gd name="T17" fmla="*/ 127 h 223"/>
              <a:gd name="T18" fmla="*/ 219 w 250"/>
              <a:gd name="T19" fmla="*/ 127 h 223"/>
              <a:gd name="T20" fmla="*/ 219 w 250"/>
              <a:gd name="T21" fmla="*/ 213 h 223"/>
              <a:gd name="T22" fmla="*/ 219 w 250"/>
              <a:gd name="T23" fmla="*/ 216 h 223"/>
              <a:gd name="T24" fmla="*/ 219 w 250"/>
              <a:gd name="T25" fmla="*/ 218 h 223"/>
              <a:gd name="T26" fmla="*/ 218 w 250"/>
              <a:gd name="T27" fmla="*/ 221 h 223"/>
              <a:gd name="T28" fmla="*/ 217 w 250"/>
              <a:gd name="T29" fmla="*/ 222 h 223"/>
              <a:gd name="T30" fmla="*/ 214 w 250"/>
              <a:gd name="T31" fmla="*/ 223 h 223"/>
              <a:gd name="T32" fmla="*/ 210 w 250"/>
              <a:gd name="T33" fmla="*/ 223 h 223"/>
              <a:gd name="T34" fmla="*/ 154 w 250"/>
              <a:gd name="T35" fmla="*/ 223 h 223"/>
              <a:gd name="T36" fmla="*/ 154 w 250"/>
              <a:gd name="T37" fmla="*/ 137 h 223"/>
              <a:gd name="T38" fmla="*/ 97 w 250"/>
              <a:gd name="T39" fmla="*/ 137 h 223"/>
              <a:gd name="T40" fmla="*/ 97 w 250"/>
              <a:gd name="T41" fmla="*/ 223 h 223"/>
              <a:gd name="T42" fmla="*/ 43 w 250"/>
              <a:gd name="T43" fmla="*/ 223 h 223"/>
              <a:gd name="T44" fmla="*/ 38 w 250"/>
              <a:gd name="T45" fmla="*/ 223 h 223"/>
              <a:gd name="T46" fmla="*/ 36 w 250"/>
              <a:gd name="T47" fmla="*/ 222 h 223"/>
              <a:gd name="T48" fmla="*/ 33 w 250"/>
              <a:gd name="T49" fmla="*/ 221 h 223"/>
              <a:gd name="T50" fmla="*/ 32 w 250"/>
              <a:gd name="T51" fmla="*/ 219 h 223"/>
              <a:gd name="T52" fmla="*/ 32 w 250"/>
              <a:gd name="T53" fmla="*/ 217 h 223"/>
              <a:gd name="T54" fmla="*/ 32 w 250"/>
              <a:gd name="T55" fmla="*/ 216 h 223"/>
              <a:gd name="T56" fmla="*/ 32 w 250"/>
              <a:gd name="T57" fmla="*/ 213 h 223"/>
              <a:gd name="T58" fmla="*/ 32 w 250"/>
              <a:gd name="T59" fmla="*/ 127 h 223"/>
              <a:gd name="T60" fmla="*/ 9 w 250"/>
              <a:gd name="T61" fmla="*/ 127 h 223"/>
              <a:gd name="T62" fmla="*/ 5 w 250"/>
              <a:gd name="T63" fmla="*/ 127 h 223"/>
              <a:gd name="T64" fmla="*/ 2 w 250"/>
              <a:gd name="T65" fmla="*/ 126 h 223"/>
              <a:gd name="T66" fmla="*/ 1 w 250"/>
              <a:gd name="T67" fmla="*/ 123 h 223"/>
              <a:gd name="T68" fmla="*/ 0 w 250"/>
              <a:gd name="T69" fmla="*/ 122 h 223"/>
              <a:gd name="T70" fmla="*/ 1 w 250"/>
              <a:gd name="T71" fmla="*/ 120 h 223"/>
              <a:gd name="T72" fmla="*/ 4 w 250"/>
              <a:gd name="T73" fmla="*/ 116 h 223"/>
              <a:gd name="T74" fmla="*/ 115 w 250"/>
              <a:gd name="T75" fmla="*/ 5 h 223"/>
              <a:gd name="T76" fmla="*/ 122 w 250"/>
              <a:gd name="T77" fmla="*/ 0 h 223"/>
              <a:gd name="T78" fmla="*/ 129 w 250"/>
              <a:gd name="T79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50" h="223">
                <a:moveTo>
                  <a:pt x="129" y="0"/>
                </a:moveTo>
                <a:lnTo>
                  <a:pt x="136" y="5"/>
                </a:lnTo>
                <a:lnTo>
                  <a:pt x="247" y="116"/>
                </a:lnTo>
                <a:lnTo>
                  <a:pt x="249" y="120"/>
                </a:lnTo>
                <a:lnTo>
                  <a:pt x="250" y="122"/>
                </a:lnTo>
                <a:lnTo>
                  <a:pt x="250" y="123"/>
                </a:lnTo>
                <a:lnTo>
                  <a:pt x="249" y="126"/>
                </a:lnTo>
                <a:lnTo>
                  <a:pt x="246" y="127"/>
                </a:lnTo>
                <a:lnTo>
                  <a:pt x="242" y="127"/>
                </a:lnTo>
                <a:lnTo>
                  <a:pt x="219" y="127"/>
                </a:lnTo>
                <a:lnTo>
                  <a:pt x="219" y="213"/>
                </a:lnTo>
                <a:lnTo>
                  <a:pt x="219" y="216"/>
                </a:lnTo>
                <a:lnTo>
                  <a:pt x="219" y="218"/>
                </a:lnTo>
                <a:lnTo>
                  <a:pt x="218" y="221"/>
                </a:lnTo>
                <a:lnTo>
                  <a:pt x="217" y="222"/>
                </a:lnTo>
                <a:lnTo>
                  <a:pt x="214" y="223"/>
                </a:lnTo>
                <a:lnTo>
                  <a:pt x="210" y="223"/>
                </a:lnTo>
                <a:lnTo>
                  <a:pt x="154" y="223"/>
                </a:lnTo>
                <a:lnTo>
                  <a:pt x="154" y="137"/>
                </a:lnTo>
                <a:lnTo>
                  <a:pt x="97" y="137"/>
                </a:lnTo>
                <a:lnTo>
                  <a:pt x="97" y="223"/>
                </a:lnTo>
                <a:lnTo>
                  <a:pt x="43" y="223"/>
                </a:lnTo>
                <a:lnTo>
                  <a:pt x="38" y="223"/>
                </a:lnTo>
                <a:lnTo>
                  <a:pt x="36" y="222"/>
                </a:lnTo>
                <a:lnTo>
                  <a:pt x="33" y="221"/>
                </a:lnTo>
                <a:lnTo>
                  <a:pt x="32" y="219"/>
                </a:lnTo>
                <a:lnTo>
                  <a:pt x="32" y="217"/>
                </a:lnTo>
                <a:lnTo>
                  <a:pt x="32" y="216"/>
                </a:lnTo>
                <a:lnTo>
                  <a:pt x="32" y="213"/>
                </a:lnTo>
                <a:lnTo>
                  <a:pt x="32" y="127"/>
                </a:lnTo>
                <a:lnTo>
                  <a:pt x="9" y="127"/>
                </a:lnTo>
                <a:lnTo>
                  <a:pt x="5" y="127"/>
                </a:lnTo>
                <a:lnTo>
                  <a:pt x="2" y="126"/>
                </a:lnTo>
                <a:lnTo>
                  <a:pt x="1" y="123"/>
                </a:lnTo>
                <a:lnTo>
                  <a:pt x="0" y="122"/>
                </a:lnTo>
                <a:lnTo>
                  <a:pt x="1" y="120"/>
                </a:lnTo>
                <a:lnTo>
                  <a:pt x="4" y="116"/>
                </a:lnTo>
                <a:lnTo>
                  <a:pt x="115" y="5"/>
                </a:lnTo>
                <a:lnTo>
                  <a:pt x="122" y="0"/>
                </a:lnTo>
                <a:lnTo>
                  <a:pt x="1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522116" y="3566306"/>
            <a:ext cx="1595802" cy="923322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6701253" y="1371697"/>
            <a:ext cx="3793579" cy="592932"/>
            <a:chOff x="5180762" y="1341138"/>
            <a:chExt cx="3793579" cy="592932"/>
          </a:xfrm>
          <a:solidFill>
            <a:srgbClr val="076DC1"/>
          </a:solidFill>
        </p:grpSpPr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5303349" y="1341138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5180762" y="1407814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5367617" y="1341139"/>
              <a:ext cx="540333" cy="553640"/>
            </a:xfrm>
            <a:prstGeom prst="rect">
              <a:avLst/>
            </a:prstGeom>
            <a:grpFill/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3" name="TextBox 105"/>
            <p:cNvSpPr txBox="1">
              <a:spLocks noChangeArrowheads="1"/>
            </p:cNvSpPr>
            <p:nvPr/>
          </p:nvSpPr>
          <p:spPr bwMode="auto">
            <a:xfrm>
              <a:off x="6065051" y="1454247"/>
              <a:ext cx="1985122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专家申报流程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TextBox 106"/>
            <p:cNvSpPr txBox="1">
              <a:spLocks noChangeArrowheads="1"/>
            </p:cNvSpPr>
            <p:nvPr/>
          </p:nvSpPr>
          <p:spPr bwMode="auto">
            <a:xfrm>
              <a:off x="5448548" y="1373285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701253" y="2263377"/>
            <a:ext cx="3793579" cy="592931"/>
            <a:chOff x="5694561" y="2088852"/>
            <a:chExt cx="3793579" cy="592931"/>
          </a:xfrm>
        </p:grpSpPr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5817148" y="2088852"/>
              <a:ext cx="668870" cy="84535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1B0F1"/>
            </a:solidFill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5694561" y="2155527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solidFill>
              <a:srgbClr val="01B0F1"/>
            </a:solidFill>
            <a:ln w="10" cap="flat" cmpd="sng">
              <a:solidFill>
                <a:srgbClr val="A8A9AD"/>
              </a:solidFill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6" name="Rectangle 12"/>
            <p:cNvSpPr>
              <a:spLocks noChangeArrowheads="1"/>
            </p:cNvSpPr>
            <p:nvPr/>
          </p:nvSpPr>
          <p:spPr bwMode="auto">
            <a:xfrm>
              <a:off x="5881416" y="2088852"/>
              <a:ext cx="540333" cy="553641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5" name="TextBox 108"/>
            <p:cNvSpPr txBox="1">
              <a:spLocks noChangeArrowheads="1"/>
            </p:cNvSpPr>
            <p:nvPr/>
          </p:nvSpPr>
          <p:spPr bwMode="auto">
            <a:xfrm>
              <a:off x="6578850" y="2224583"/>
              <a:ext cx="1369569" cy="43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账号注册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TextBox 109"/>
            <p:cNvSpPr txBox="1">
              <a:spLocks noChangeArrowheads="1"/>
            </p:cNvSpPr>
            <p:nvPr/>
          </p:nvSpPr>
          <p:spPr bwMode="auto">
            <a:xfrm>
              <a:off x="5962347" y="2104330"/>
              <a:ext cx="375708" cy="53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701253" y="3155056"/>
            <a:ext cx="3793579" cy="591741"/>
            <a:chOff x="5862527" y="3014841"/>
            <a:chExt cx="3793579" cy="591741"/>
          </a:xfrm>
          <a:solidFill>
            <a:srgbClr val="076DC1"/>
          </a:solidFill>
        </p:grpSpPr>
        <p:sp>
          <p:nvSpPr>
            <p:cNvPr id="57" name="Freeform 11"/>
            <p:cNvSpPr>
              <a:spLocks/>
            </p:cNvSpPr>
            <p:nvPr/>
          </p:nvSpPr>
          <p:spPr bwMode="auto">
            <a:xfrm>
              <a:off x="5985114" y="3014841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5862527" y="3080326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auto">
            <a:xfrm>
              <a:off x="6049382" y="3014842"/>
              <a:ext cx="540333" cy="553640"/>
            </a:xfrm>
            <a:prstGeom prst="rect">
              <a:avLst/>
            </a:prstGeom>
            <a:grpFill/>
            <a:ln>
              <a:noFill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7" name="TextBox 115"/>
            <p:cNvSpPr txBox="1">
              <a:spLocks noChangeArrowheads="1"/>
            </p:cNvSpPr>
            <p:nvPr/>
          </p:nvSpPr>
          <p:spPr bwMode="auto">
            <a:xfrm>
              <a:off x="6746816" y="3110091"/>
              <a:ext cx="1369569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专家申报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TextBox 116"/>
            <p:cNvSpPr txBox="1">
              <a:spLocks noChangeArrowheads="1"/>
            </p:cNvSpPr>
            <p:nvPr/>
          </p:nvSpPr>
          <p:spPr bwMode="auto">
            <a:xfrm>
              <a:off x="6130313" y="3029129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701253" y="4045545"/>
            <a:ext cx="3793579" cy="591741"/>
            <a:chOff x="5677148" y="3848257"/>
            <a:chExt cx="3793579" cy="591741"/>
          </a:xfrm>
          <a:solidFill>
            <a:srgbClr val="01B0F1"/>
          </a:solidFill>
        </p:grpSpPr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5787035" y="3848257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61" name="Freeform 10"/>
            <p:cNvSpPr>
              <a:spLocks/>
            </p:cNvSpPr>
            <p:nvPr/>
          </p:nvSpPr>
          <p:spPr bwMode="auto">
            <a:xfrm>
              <a:off x="5677148" y="3913742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5864003" y="3848258"/>
              <a:ext cx="540333" cy="5536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69" name="TextBox 117"/>
            <p:cNvSpPr txBox="1">
              <a:spLocks noChangeArrowheads="1"/>
            </p:cNvSpPr>
            <p:nvPr/>
          </p:nvSpPr>
          <p:spPr bwMode="auto">
            <a:xfrm>
              <a:off x="6561437" y="3951841"/>
              <a:ext cx="1369569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单位提交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TextBox 118"/>
            <p:cNvSpPr txBox="1">
              <a:spLocks noChangeArrowheads="1"/>
            </p:cNvSpPr>
            <p:nvPr/>
          </p:nvSpPr>
          <p:spPr bwMode="auto">
            <a:xfrm>
              <a:off x="5944934" y="3870879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701253" y="4936035"/>
            <a:ext cx="3793579" cy="591741"/>
            <a:chOff x="5359346" y="4778476"/>
            <a:chExt cx="3793579" cy="591741"/>
          </a:xfrm>
          <a:solidFill>
            <a:srgbClr val="076DC1"/>
          </a:solidFill>
        </p:grpSpPr>
        <p:sp>
          <p:nvSpPr>
            <p:cNvPr id="71" name="Freeform 11"/>
            <p:cNvSpPr>
              <a:spLocks/>
            </p:cNvSpPr>
            <p:nvPr/>
          </p:nvSpPr>
          <p:spPr bwMode="auto">
            <a:xfrm>
              <a:off x="5481933" y="4778476"/>
              <a:ext cx="668870" cy="84534"/>
            </a:xfrm>
            <a:custGeom>
              <a:avLst/>
              <a:gdLst>
                <a:gd name="T0" fmla="*/ 111 w 1156"/>
                <a:gd name="T1" fmla="*/ 0 h 142"/>
                <a:gd name="T2" fmla="*/ 1045 w 1156"/>
                <a:gd name="T3" fmla="*/ 0 h 142"/>
                <a:gd name="T4" fmla="*/ 1156 w 1156"/>
                <a:gd name="T5" fmla="*/ 142 h 142"/>
                <a:gd name="T6" fmla="*/ 0 w 1156"/>
                <a:gd name="T7" fmla="*/ 142 h 142"/>
                <a:gd name="T8" fmla="*/ 111 w 1156"/>
                <a:gd name="T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6" h="142">
                  <a:moveTo>
                    <a:pt x="111" y="0"/>
                  </a:moveTo>
                  <a:lnTo>
                    <a:pt x="1045" y="0"/>
                  </a:lnTo>
                  <a:lnTo>
                    <a:pt x="1156" y="142"/>
                  </a:lnTo>
                  <a:lnTo>
                    <a:pt x="0" y="14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5359346" y="4843961"/>
              <a:ext cx="3793579" cy="526256"/>
            </a:xfrm>
            <a:custGeom>
              <a:avLst/>
              <a:gdLst>
                <a:gd name="T0" fmla="*/ 97 w 8676"/>
                <a:gd name="T1" fmla="*/ 0 h 884"/>
                <a:gd name="T2" fmla="*/ 8475 w 8676"/>
                <a:gd name="T3" fmla="*/ 0 h 884"/>
                <a:gd name="T4" fmla="*/ 8676 w 8676"/>
                <a:gd name="T5" fmla="*/ 202 h 884"/>
                <a:gd name="T6" fmla="*/ 8676 w 8676"/>
                <a:gd name="T7" fmla="*/ 788 h 884"/>
                <a:gd name="T8" fmla="*/ 8579 w 8676"/>
                <a:gd name="T9" fmla="*/ 884 h 884"/>
                <a:gd name="T10" fmla="*/ 97 w 8676"/>
                <a:gd name="T11" fmla="*/ 884 h 884"/>
                <a:gd name="T12" fmla="*/ 0 w 8676"/>
                <a:gd name="T13" fmla="*/ 788 h 884"/>
                <a:gd name="T14" fmla="*/ 0 w 8676"/>
                <a:gd name="T15" fmla="*/ 96 h 884"/>
                <a:gd name="T16" fmla="*/ 97 w 8676"/>
                <a:gd name="T17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76" h="884">
                  <a:moveTo>
                    <a:pt x="97" y="0"/>
                  </a:moveTo>
                  <a:lnTo>
                    <a:pt x="8475" y="0"/>
                  </a:lnTo>
                  <a:lnTo>
                    <a:pt x="8676" y="202"/>
                  </a:lnTo>
                  <a:lnTo>
                    <a:pt x="8676" y="788"/>
                  </a:lnTo>
                  <a:cubicBezTo>
                    <a:pt x="8676" y="841"/>
                    <a:pt x="8632" y="884"/>
                    <a:pt x="8579" y="884"/>
                  </a:cubicBezTo>
                  <a:lnTo>
                    <a:pt x="97" y="884"/>
                  </a:lnTo>
                  <a:cubicBezTo>
                    <a:pt x="44" y="884"/>
                    <a:pt x="0" y="841"/>
                    <a:pt x="0" y="788"/>
                  </a:cubicBezTo>
                  <a:lnTo>
                    <a:pt x="0" y="96"/>
                  </a:lnTo>
                  <a:cubicBezTo>
                    <a:pt x="0" y="43"/>
                    <a:pt x="44" y="0"/>
                    <a:pt x="97" y="0"/>
                  </a:cubicBezTo>
                  <a:close/>
                </a:path>
              </a:pathLst>
            </a:custGeom>
            <a:grpFill/>
            <a:ln w="10" cap="flat" cmpd="sng">
              <a:solidFill>
                <a:srgbClr val="A8A9AD"/>
              </a:solidFill>
              <a:round/>
              <a:headEnd/>
              <a:tailEnd/>
            </a:ln>
          </p:spPr>
          <p:txBody>
            <a:bodyPr lIns="68562" tIns="34281" rIns="68562" bIns="34281"/>
            <a:lstStyle/>
            <a:p>
              <a:endParaRPr lang="zh-CN" altLang="en-US"/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5546201" y="4778477"/>
              <a:ext cx="540333" cy="5536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68562" tIns="34281" rIns="68562" bIns="34281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74" name="TextBox 117"/>
            <p:cNvSpPr txBox="1">
              <a:spLocks noChangeArrowheads="1"/>
            </p:cNvSpPr>
            <p:nvPr/>
          </p:nvSpPr>
          <p:spPr bwMode="auto">
            <a:xfrm>
              <a:off x="6243635" y="4882060"/>
              <a:ext cx="1369569" cy="438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24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初审审核</a:t>
              </a:r>
              <a:endParaRPr lang="zh-CN" altLang="en-US" sz="2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5" name="TextBox 118"/>
            <p:cNvSpPr txBox="1">
              <a:spLocks noChangeArrowheads="1"/>
            </p:cNvSpPr>
            <p:nvPr/>
          </p:nvSpPr>
          <p:spPr bwMode="auto">
            <a:xfrm>
              <a:off x="5627132" y="4801098"/>
              <a:ext cx="375708" cy="5308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62" tIns="34281" rIns="68562" bIns="3428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3000" b="1" dirty="0" smtClea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30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36235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03.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一级用户审批二级账号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进入计划项目管理系统后，点击“二级用户管理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二级用户审核”，选择列表中的二级用户后，点击右上角“启用”，完成二级用户审批。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50" y="1749487"/>
            <a:ext cx="10300826" cy="485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034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16200000" flipV="1">
            <a:off x="871166" y="-162757"/>
            <a:ext cx="10429048" cy="17257730"/>
            <a:chOff x="-232228" y="1039199"/>
            <a:chExt cx="3323772" cy="1854970"/>
          </a:xfrm>
        </p:grpSpPr>
        <p:sp>
          <p:nvSpPr>
            <p:cNvPr id="15" name="椭圆 4"/>
            <p:cNvSpPr/>
            <p:nvPr/>
          </p:nvSpPr>
          <p:spPr>
            <a:xfrm>
              <a:off x="-232228" y="1039199"/>
              <a:ext cx="3323772" cy="1854970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1B0F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"/>
            <p:cNvSpPr/>
            <p:nvPr/>
          </p:nvSpPr>
          <p:spPr>
            <a:xfrm>
              <a:off x="-4624" y="1139365"/>
              <a:ext cx="2975428" cy="1660562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76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25570" y="4056947"/>
            <a:ext cx="1324188" cy="720672"/>
            <a:chOff x="8046865" y="3178903"/>
            <a:chExt cx="1595802" cy="868495"/>
          </a:xfrm>
        </p:grpSpPr>
        <p:sp>
          <p:nvSpPr>
            <p:cNvPr id="18" name="椭圆 17"/>
            <p:cNvSpPr/>
            <p:nvPr/>
          </p:nvSpPr>
          <p:spPr>
            <a:xfrm>
              <a:off x="8389633" y="3178903"/>
              <a:ext cx="868497" cy="868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6865" y="3209514"/>
              <a:ext cx="1595802" cy="77889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076DC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600" b="1" dirty="0">
                <a:solidFill>
                  <a:srgbClr val="076DC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42"/>
          <p:cNvSpPr txBox="1"/>
          <p:nvPr/>
        </p:nvSpPr>
        <p:spPr>
          <a:xfrm>
            <a:off x="3231353" y="4962249"/>
            <a:ext cx="571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专家申报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95552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二级用户审批通过后，进入登录页面，输入账号密码进行平台登录。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703" y="1876555"/>
            <a:ext cx="10417341" cy="46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7670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二级用户登录平台后，选择“专家库”。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0" y="1538836"/>
            <a:ext cx="11467530" cy="51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091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进入专家库后，选择“专家申报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新增专家”页面后，选择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辽宁省科技厅计划项目专家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征集，点击后方“开始申报”按钮。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97" y="1746101"/>
            <a:ext cx="10319131" cy="48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0044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进入专家库后，选择“专家申报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新增专家”页面后，选择</a:t>
            </a: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辽宁省科技厅计划项目专家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征集，点击后方“开始申报”按钮。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897" y="1746101"/>
            <a:ext cx="10319131" cy="48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130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进入申报页面后，将各个页面中的信息维护完整后点击右侧“保存”按钮。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95" y="1780755"/>
            <a:ext cx="10361535" cy="486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7222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进入申报页面后，将各个页面中的信息维护完整后点击右侧“保存”按钮。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05" y="1720838"/>
            <a:ext cx="10224121" cy="484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841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进入申报页面后，将各个页面中的信息维护完整后点击右侧“保存”按钮。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39" y="1658231"/>
            <a:ext cx="10330148" cy="49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470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进入申报页面后，将各个页面中的信息维护完整后点击右侧“保存”按钮。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71" y="1658231"/>
            <a:ext cx="10506419" cy="499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301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0414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 rot="16200000" flipV="1">
            <a:off x="871166" y="-162757"/>
            <a:ext cx="10429048" cy="17257730"/>
            <a:chOff x="-232228" y="1039199"/>
            <a:chExt cx="3323772" cy="1854970"/>
          </a:xfrm>
        </p:grpSpPr>
        <p:sp>
          <p:nvSpPr>
            <p:cNvPr id="4" name="椭圆 4"/>
            <p:cNvSpPr/>
            <p:nvPr/>
          </p:nvSpPr>
          <p:spPr>
            <a:xfrm>
              <a:off x="-232228" y="1039199"/>
              <a:ext cx="3323772" cy="1854970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1B0F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-4624" y="1139365"/>
              <a:ext cx="2975428" cy="1660562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76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425570" y="4056947"/>
            <a:ext cx="1324188" cy="720672"/>
            <a:chOff x="8046865" y="3178903"/>
            <a:chExt cx="1595802" cy="868495"/>
          </a:xfrm>
        </p:grpSpPr>
        <p:sp>
          <p:nvSpPr>
            <p:cNvPr id="8" name="椭圆 7"/>
            <p:cNvSpPr/>
            <p:nvPr/>
          </p:nvSpPr>
          <p:spPr>
            <a:xfrm>
              <a:off x="8389633" y="3178903"/>
              <a:ext cx="868497" cy="868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46865" y="3209514"/>
              <a:ext cx="1595802" cy="77889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076DC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600" b="1" dirty="0">
                <a:solidFill>
                  <a:srgbClr val="076DC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0" name="TextBox 42"/>
          <p:cNvSpPr txBox="1"/>
          <p:nvPr/>
        </p:nvSpPr>
        <p:spPr>
          <a:xfrm>
            <a:off x="3231353" y="4962249"/>
            <a:ext cx="571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专家申报流程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61097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进入申报页面后，将各个页面中的信息维护完整后点击右侧“保存”按钮。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50" y="1790661"/>
            <a:ext cx="10250826" cy="482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90080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02.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专家信息提交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957843" y="1294848"/>
            <a:ext cx="11083594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专家信息保存后，选择“专家申报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用户专家一览”页面，选择列表中相应的专家信息后，点击右侧“提交到单位”后，等待单位账号管理员审批。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25" y="1658231"/>
            <a:ext cx="10472743" cy="49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8777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16200000" flipV="1">
            <a:off x="871166" y="-162757"/>
            <a:ext cx="10429048" cy="17257730"/>
            <a:chOff x="-232228" y="1039199"/>
            <a:chExt cx="3323772" cy="1854970"/>
          </a:xfrm>
        </p:grpSpPr>
        <p:sp>
          <p:nvSpPr>
            <p:cNvPr id="15" name="椭圆 4"/>
            <p:cNvSpPr/>
            <p:nvPr/>
          </p:nvSpPr>
          <p:spPr>
            <a:xfrm>
              <a:off x="-232228" y="1039199"/>
              <a:ext cx="3323772" cy="1854970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1B0F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"/>
            <p:cNvSpPr/>
            <p:nvPr/>
          </p:nvSpPr>
          <p:spPr>
            <a:xfrm>
              <a:off x="-4624" y="1139365"/>
              <a:ext cx="2975428" cy="1660562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76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25570" y="4056947"/>
            <a:ext cx="1324188" cy="720672"/>
            <a:chOff x="8046865" y="3178903"/>
            <a:chExt cx="1595802" cy="868495"/>
          </a:xfrm>
        </p:grpSpPr>
        <p:sp>
          <p:nvSpPr>
            <p:cNvPr id="18" name="椭圆 17"/>
            <p:cNvSpPr/>
            <p:nvPr/>
          </p:nvSpPr>
          <p:spPr>
            <a:xfrm>
              <a:off x="8389633" y="3178903"/>
              <a:ext cx="868497" cy="868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6865" y="3209514"/>
              <a:ext cx="1595802" cy="77889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076DC1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3600" b="1" dirty="0">
                <a:solidFill>
                  <a:srgbClr val="076DC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42"/>
          <p:cNvSpPr txBox="1"/>
          <p:nvPr/>
        </p:nvSpPr>
        <p:spPr>
          <a:xfrm>
            <a:off x="3231353" y="4962249"/>
            <a:ext cx="571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单位提交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00574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单位提交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一级用户登录平台后，选择“专家库”。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10" y="1585701"/>
            <a:ext cx="10989002" cy="50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7965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单位提交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一级用户登录专家库后，选择“专家申报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单位专家一览”，在列表中选择相应的专家信息后，点击右侧“上报初审单位”，将专家信息提交到初审单位。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82" y="1768401"/>
            <a:ext cx="10151301" cy="48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084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16200000" flipV="1">
            <a:off x="871166" y="-162757"/>
            <a:ext cx="10429048" cy="17257730"/>
            <a:chOff x="-232228" y="1039199"/>
            <a:chExt cx="3323772" cy="1854970"/>
          </a:xfrm>
        </p:grpSpPr>
        <p:sp>
          <p:nvSpPr>
            <p:cNvPr id="15" name="椭圆 4"/>
            <p:cNvSpPr/>
            <p:nvPr/>
          </p:nvSpPr>
          <p:spPr>
            <a:xfrm>
              <a:off x="-232228" y="1039199"/>
              <a:ext cx="3323772" cy="1854970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1B0F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"/>
            <p:cNvSpPr/>
            <p:nvPr/>
          </p:nvSpPr>
          <p:spPr>
            <a:xfrm>
              <a:off x="-4624" y="1139365"/>
              <a:ext cx="2975428" cy="1660562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76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25570" y="4056947"/>
            <a:ext cx="1324188" cy="720672"/>
            <a:chOff x="8046865" y="3178903"/>
            <a:chExt cx="1595802" cy="868495"/>
          </a:xfrm>
        </p:grpSpPr>
        <p:sp>
          <p:nvSpPr>
            <p:cNvPr id="18" name="椭圆 17"/>
            <p:cNvSpPr/>
            <p:nvPr/>
          </p:nvSpPr>
          <p:spPr>
            <a:xfrm>
              <a:off x="8389633" y="3178903"/>
              <a:ext cx="868497" cy="868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6865" y="3209514"/>
              <a:ext cx="1595802" cy="77889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076DC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3600" b="1" dirty="0">
                <a:solidFill>
                  <a:srgbClr val="076DC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42"/>
          <p:cNvSpPr txBox="1"/>
          <p:nvPr/>
        </p:nvSpPr>
        <p:spPr>
          <a:xfrm>
            <a:off x="3231353" y="4962249"/>
            <a:ext cx="571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初审审核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422137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初审用户登录平台后，选择“专家库”。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91" y="1538836"/>
            <a:ext cx="11432875" cy="52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268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5222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10503841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初审用户登录专家库后，选择“专家初审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-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专家初审”，在列表中选择相应的专家信息后，点击右侧“初审通过”，将专家信息提交到科技厅。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9" y="1876555"/>
            <a:ext cx="10654405" cy="479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2992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原创设计师QQ598969553          _14"/>
          <p:cNvSpPr txBox="1">
            <a:spLocks noChangeArrowheads="1"/>
          </p:cNvSpPr>
          <p:nvPr/>
        </p:nvSpPr>
        <p:spPr bwMode="auto">
          <a:xfrm>
            <a:off x="2331058" y="2309198"/>
            <a:ext cx="752414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zh-CN" altLang="en-US" sz="6600" b="1" dirty="0" smtClean="0">
                <a:solidFill>
                  <a:srgbClr val="076DC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谢谢指导</a:t>
            </a:r>
            <a:endParaRPr lang="zh-CN" sz="6600" b="1" dirty="0">
              <a:solidFill>
                <a:srgbClr val="076D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615461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专家申报流程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辽宁省科技厅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1" y="1135093"/>
            <a:ext cx="9403438" cy="548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790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16200000" flipV="1">
            <a:off x="871166" y="-162757"/>
            <a:ext cx="10429048" cy="17257730"/>
            <a:chOff x="-232228" y="1039199"/>
            <a:chExt cx="3323772" cy="1854970"/>
          </a:xfrm>
        </p:grpSpPr>
        <p:sp>
          <p:nvSpPr>
            <p:cNvPr id="15" name="椭圆 4"/>
            <p:cNvSpPr/>
            <p:nvPr/>
          </p:nvSpPr>
          <p:spPr>
            <a:xfrm>
              <a:off x="-232228" y="1039199"/>
              <a:ext cx="3323772" cy="1854970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1B0F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4"/>
            <p:cNvSpPr/>
            <p:nvPr/>
          </p:nvSpPr>
          <p:spPr>
            <a:xfrm>
              <a:off x="-4624" y="1139365"/>
              <a:ext cx="2975428" cy="1660562"/>
            </a:xfrm>
            <a:custGeom>
              <a:avLst/>
              <a:gdLst/>
              <a:ahLst/>
              <a:cxnLst/>
              <a:rect l="l" t="t" r="r" b="b"/>
              <a:pathLst>
                <a:path w="3536950" h="1973943">
                  <a:moveTo>
                    <a:pt x="0" y="0"/>
                  </a:moveTo>
                  <a:lnTo>
                    <a:pt x="2553063" y="0"/>
                  </a:lnTo>
                  <a:lnTo>
                    <a:pt x="2553063" y="157"/>
                  </a:lnTo>
                  <a:cubicBezTo>
                    <a:pt x="3096734" y="1669"/>
                    <a:pt x="3536950" y="442912"/>
                    <a:pt x="3536950" y="986972"/>
                  </a:cubicBezTo>
                  <a:cubicBezTo>
                    <a:pt x="3536950" y="1531033"/>
                    <a:pt x="3096734" y="1972275"/>
                    <a:pt x="2553063" y="1973787"/>
                  </a:cubicBezTo>
                  <a:lnTo>
                    <a:pt x="2553063" y="1973942"/>
                  </a:lnTo>
                  <a:lnTo>
                    <a:pt x="2549999" y="1973942"/>
                  </a:lnTo>
                  <a:cubicBezTo>
                    <a:pt x="2549992" y="1973943"/>
                    <a:pt x="2549986" y="1973943"/>
                    <a:pt x="2549979" y="1973943"/>
                  </a:cubicBezTo>
                  <a:lnTo>
                    <a:pt x="2549959" y="1973942"/>
                  </a:lnTo>
                  <a:lnTo>
                    <a:pt x="0" y="1973942"/>
                  </a:lnTo>
                  <a:close/>
                </a:path>
              </a:pathLst>
            </a:custGeom>
            <a:solidFill>
              <a:srgbClr val="076D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425570" y="4056947"/>
            <a:ext cx="1324188" cy="720672"/>
            <a:chOff x="8046865" y="3178903"/>
            <a:chExt cx="1595802" cy="868495"/>
          </a:xfrm>
        </p:grpSpPr>
        <p:sp>
          <p:nvSpPr>
            <p:cNvPr id="18" name="椭圆 17"/>
            <p:cNvSpPr/>
            <p:nvPr/>
          </p:nvSpPr>
          <p:spPr>
            <a:xfrm>
              <a:off x="8389633" y="3178903"/>
              <a:ext cx="868497" cy="8684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46865" y="3209514"/>
              <a:ext cx="1595802" cy="778896"/>
            </a:xfrm>
            <a:prstGeom prst="rect">
              <a:avLst/>
            </a:prstGeom>
            <a:noFill/>
          </p:spPr>
          <p:txBody>
            <a:bodyPr wrap="square" lIns="91433" tIns="45716" rIns="91433" bIns="45716" rtlCol="0">
              <a:spAutoFit/>
            </a:bodyPr>
            <a:lstStyle/>
            <a:p>
              <a:pPr algn="ctr"/>
              <a:r>
                <a:rPr lang="en-US" altLang="zh-CN" sz="3600" b="1" dirty="0" smtClean="0">
                  <a:solidFill>
                    <a:srgbClr val="076DC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600" b="1" dirty="0">
                <a:solidFill>
                  <a:srgbClr val="076DC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TextBox 42"/>
          <p:cNvSpPr txBox="1"/>
          <p:nvPr/>
        </p:nvSpPr>
        <p:spPr>
          <a:xfrm>
            <a:off x="3231353" y="4962249"/>
            <a:ext cx="5712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账号注册</a:t>
            </a: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442825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登录辽宁省科技创新综合信息平台（</a:t>
            </a:r>
            <a:r>
              <a:rPr lang="en-US" altLang="zh-CN" sz="14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http://218.60.151.64/web/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），点击右上角“注册”，进入注册页面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24" y="1876555"/>
            <a:ext cx="11234158" cy="47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52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进入注册页面后现选择“申报单位一级用户”。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1" y="1658231"/>
            <a:ext cx="10635667" cy="493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0690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进入 “申报单位一级用户”页面后，根据要求维护相应信息，点击“确认注册”。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86" y="1658231"/>
            <a:ext cx="10204133" cy="496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8852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5"/>
          <p:cNvSpPr txBox="1"/>
          <p:nvPr/>
        </p:nvSpPr>
        <p:spPr>
          <a:xfrm>
            <a:off x="957842" y="263724"/>
            <a:ext cx="468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3200" dirty="0" smtClean="0">
                <a:solidFill>
                  <a:schemeClr val="bg1">
                    <a:lumMod val="50000"/>
                  </a:schemeClr>
                </a:solidFill>
              </a:rPr>
              <a:t>01.</a:t>
            </a: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一级账号注册</a:t>
            </a:r>
            <a:endParaRPr lang="zh-CN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231838"/>
            <a:ext cx="759125" cy="693420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1" name="矩形 10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01B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059265" y="385644"/>
            <a:ext cx="313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辽宁省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科技厅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0" y="922175"/>
            <a:ext cx="12190413" cy="45719"/>
            <a:chOff x="0" y="532828"/>
            <a:chExt cx="759125" cy="568897"/>
          </a:xfrm>
          <a:solidFill>
            <a:srgbClr val="076DC1"/>
          </a:solidFill>
        </p:grpSpPr>
        <p:sp>
          <p:nvSpPr>
            <p:cNvPr id="17" name="矩形 16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1537595" y="1294848"/>
            <a:ext cx="7771657" cy="581707"/>
          </a:xfrm>
          <a:prstGeom prst="rect">
            <a:avLst/>
          </a:prstGeom>
        </p:spPr>
        <p:txBody>
          <a:bodyPr vert="horz" lIns="91433" tIns="45716" rIns="91433" bIns="4571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注册成功后，点击右上角“登录”。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59" y="1742721"/>
            <a:ext cx="10426760" cy="475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959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4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31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875</Words>
  <Application>Microsoft Office PowerPoint</Application>
  <PresentationFormat>宽屏</PresentationFormat>
  <Paragraphs>118</Paragraphs>
  <Slides>38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Roboto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蓝色商务</dc:title>
  <dc:creator>第一PPT</dc:creator>
  <cp:keywords>www.1ppt.com</cp:keywords>
  <cp:lastModifiedBy>Administrator</cp:lastModifiedBy>
  <cp:revision>524</cp:revision>
  <dcterms:created xsi:type="dcterms:W3CDTF">2015-12-01T09:06:39Z</dcterms:created>
  <dcterms:modified xsi:type="dcterms:W3CDTF">2022-08-29T02:52:12Z</dcterms:modified>
</cp:coreProperties>
</file>